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Red Hat Display" panose="020B0604020202020204" charset="0"/>
      <p:regular r:id="rId18"/>
    </p:embeddedFont>
    <p:embeddedFont>
      <p:font typeface="Red Hat Display Bold" panose="020B0604020202020204" charset="0"/>
      <p:regular r:id="rId19"/>
    </p:embeddedFont>
    <p:embeddedFont>
      <p:font typeface="Sensei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8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6337" y="5338912"/>
            <a:ext cx="12255327" cy="9896176"/>
          </a:xfrm>
          <a:custGeom>
            <a:avLst/>
            <a:gdLst/>
            <a:ahLst/>
            <a:cxnLst/>
            <a:rect l="l" t="t" r="r" b="b"/>
            <a:pathLst>
              <a:path w="12255327" h="9896176">
                <a:moveTo>
                  <a:pt x="0" y="0"/>
                </a:moveTo>
                <a:lnTo>
                  <a:pt x="12255326" y="0"/>
                </a:lnTo>
                <a:lnTo>
                  <a:pt x="12255326" y="9896176"/>
                </a:lnTo>
                <a:lnTo>
                  <a:pt x="0" y="989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10534">
            <a:off x="12427303" y="74901"/>
            <a:ext cx="9506614" cy="7438925"/>
          </a:xfrm>
          <a:custGeom>
            <a:avLst/>
            <a:gdLst/>
            <a:ahLst/>
            <a:cxnLst/>
            <a:rect l="l" t="t" r="r" b="b"/>
            <a:pathLst>
              <a:path w="9506614" h="7438925">
                <a:moveTo>
                  <a:pt x="0" y="0"/>
                </a:moveTo>
                <a:lnTo>
                  <a:pt x="9506614" y="0"/>
                </a:lnTo>
                <a:lnTo>
                  <a:pt x="9506614" y="7438925"/>
                </a:lnTo>
                <a:lnTo>
                  <a:pt x="0" y="743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171364" flipV="1">
            <a:off x="-3589466" y="51905"/>
            <a:ext cx="9506614" cy="7438925"/>
          </a:xfrm>
          <a:custGeom>
            <a:avLst/>
            <a:gdLst/>
            <a:ahLst/>
            <a:cxnLst/>
            <a:rect l="l" t="t" r="r" b="b"/>
            <a:pathLst>
              <a:path w="9506614" h="7438925">
                <a:moveTo>
                  <a:pt x="0" y="7438925"/>
                </a:moveTo>
                <a:lnTo>
                  <a:pt x="9506614" y="7438925"/>
                </a:lnTo>
                <a:lnTo>
                  <a:pt x="9506614" y="0"/>
                </a:lnTo>
                <a:lnTo>
                  <a:pt x="0" y="0"/>
                </a:lnTo>
                <a:lnTo>
                  <a:pt x="0" y="743892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59248" flipH="1">
            <a:off x="13722462" y="7164080"/>
            <a:ext cx="1922783" cy="1974968"/>
          </a:xfrm>
          <a:custGeom>
            <a:avLst/>
            <a:gdLst/>
            <a:ahLst/>
            <a:cxnLst/>
            <a:rect l="l" t="t" r="r" b="b"/>
            <a:pathLst>
              <a:path w="1922783" h="1974968">
                <a:moveTo>
                  <a:pt x="1922783" y="0"/>
                </a:moveTo>
                <a:lnTo>
                  <a:pt x="0" y="0"/>
                </a:lnTo>
                <a:lnTo>
                  <a:pt x="0" y="1974968"/>
                </a:lnTo>
                <a:lnTo>
                  <a:pt x="1922783" y="1974968"/>
                </a:lnTo>
                <a:lnTo>
                  <a:pt x="1922783" y="0"/>
                </a:lnTo>
                <a:close/>
              </a:path>
            </a:pathLst>
          </a:custGeom>
          <a:blipFill>
            <a:blip r:embed="rId4"/>
            <a:stretch>
              <a:fillRect t="-3128" b="-312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25704" y="3680338"/>
            <a:ext cx="19029528" cy="632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1"/>
              </a:lnSpc>
            </a:pPr>
            <a:r>
              <a:rPr lang="en-US" sz="11196">
                <a:solidFill>
                  <a:srgbClr val="48221F"/>
                </a:solidFill>
                <a:latin typeface="Sensei"/>
              </a:rPr>
              <a:t>RESTAURANT OPERATIONS ANALYSIS </a:t>
            </a:r>
          </a:p>
        </p:txBody>
      </p:sp>
      <p:sp>
        <p:nvSpPr>
          <p:cNvPr id="7" name="Freeform 7"/>
          <p:cNvSpPr/>
          <p:nvPr/>
        </p:nvSpPr>
        <p:spPr>
          <a:xfrm rot="-554053">
            <a:off x="2459898" y="8149298"/>
            <a:ext cx="2032246" cy="2218004"/>
          </a:xfrm>
          <a:custGeom>
            <a:avLst/>
            <a:gdLst/>
            <a:ahLst/>
            <a:cxnLst/>
            <a:rect l="l" t="t" r="r" b="b"/>
            <a:pathLst>
              <a:path w="2032246" h="2218004">
                <a:moveTo>
                  <a:pt x="0" y="0"/>
                </a:moveTo>
                <a:lnTo>
                  <a:pt x="2032245" y="0"/>
                </a:lnTo>
                <a:lnTo>
                  <a:pt x="2032245" y="2218004"/>
                </a:lnTo>
                <a:lnTo>
                  <a:pt x="0" y="221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21889" y="891950"/>
            <a:ext cx="3244222" cy="12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</a:rPr>
              <a:t>SQL</a:t>
            </a:r>
          </a:p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8058206" y="2268507"/>
            <a:ext cx="2171589" cy="0"/>
          </a:xfrm>
          <a:prstGeom prst="line">
            <a:avLst/>
          </a:prstGeom>
          <a:ln w="38100" cap="flat">
            <a:solidFill>
              <a:srgbClr val="4822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058206" y="601490"/>
            <a:ext cx="2171589" cy="0"/>
          </a:xfrm>
          <a:prstGeom prst="line">
            <a:avLst/>
          </a:prstGeom>
          <a:ln w="38100" cap="flat">
            <a:solidFill>
              <a:srgbClr val="48221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6839" y="5802675"/>
            <a:ext cx="9973785" cy="5439799"/>
          </a:xfrm>
          <a:custGeom>
            <a:avLst/>
            <a:gdLst/>
            <a:ahLst/>
            <a:cxnLst/>
            <a:rect l="l" t="t" r="r" b="b"/>
            <a:pathLst>
              <a:path w="9973785" h="5439799">
                <a:moveTo>
                  <a:pt x="0" y="0"/>
                </a:moveTo>
                <a:lnTo>
                  <a:pt x="9973785" y="0"/>
                </a:lnTo>
                <a:lnTo>
                  <a:pt x="9973785" y="5439800"/>
                </a:lnTo>
                <a:lnTo>
                  <a:pt x="0" y="5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43994" y="5583600"/>
            <a:ext cx="1734978" cy="2348532"/>
          </a:xfrm>
          <a:custGeom>
            <a:avLst/>
            <a:gdLst/>
            <a:ahLst/>
            <a:cxnLst/>
            <a:rect l="l" t="t" r="r" b="b"/>
            <a:pathLst>
              <a:path w="1734978" h="2348532">
                <a:moveTo>
                  <a:pt x="0" y="0"/>
                </a:moveTo>
                <a:lnTo>
                  <a:pt x="1734978" y="0"/>
                </a:lnTo>
                <a:lnTo>
                  <a:pt x="1734978" y="2348532"/>
                </a:lnTo>
                <a:lnTo>
                  <a:pt x="0" y="234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30735" y="4545844"/>
            <a:ext cx="2176425" cy="4265091"/>
          </a:xfrm>
          <a:custGeom>
            <a:avLst/>
            <a:gdLst/>
            <a:ahLst/>
            <a:cxnLst/>
            <a:rect l="l" t="t" r="r" b="b"/>
            <a:pathLst>
              <a:path w="2176425" h="4265091">
                <a:moveTo>
                  <a:pt x="0" y="0"/>
                </a:moveTo>
                <a:lnTo>
                  <a:pt x="2176425" y="0"/>
                </a:lnTo>
                <a:lnTo>
                  <a:pt x="2176425" y="4265091"/>
                </a:lnTo>
                <a:lnTo>
                  <a:pt x="0" y="4265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33006" y="5802675"/>
            <a:ext cx="5607767" cy="5011942"/>
          </a:xfrm>
          <a:custGeom>
            <a:avLst/>
            <a:gdLst/>
            <a:ahLst/>
            <a:cxnLst/>
            <a:rect l="l" t="t" r="r" b="b"/>
            <a:pathLst>
              <a:path w="5607767" h="5011942">
                <a:moveTo>
                  <a:pt x="0" y="0"/>
                </a:moveTo>
                <a:lnTo>
                  <a:pt x="5607767" y="0"/>
                </a:lnTo>
                <a:lnTo>
                  <a:pt x="5607767" y="5011942"/>
                </a:lnTo>
                <a:lnTo>
                  <a:pt x="0" y="5011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262966"/>
            <a:ext cx="480745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4.How Many items were ordered in the date range?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7124" y="1951918"/>
            <a:ext cx="3847505" cy="77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SELECT COUNT(*) FROM ORDER_DETAILS;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734557" y="1327865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052" y="376965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26291" y="245139"/>
            <a:ext cx="457319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5.What is the maximum number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 of items per order?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36038" y="128584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81364" y="376965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35376" y="1738449"/>
            <a:ext cx="4384030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SELECT ORDER_ID,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COUNT(ITEM_ID) AS NUM_ITEMS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ORDER BY NUM_ITEMS DESC;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55388" y="282016"/>
            <a:ext cx="54215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6.How many orders had more than 12 items?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89802" y="122684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86022" y="4023976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40034" y="1641456"/>
            <a:ext cx="7130951" cy="236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SELECT COUNT(*) FROM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(SELECT ORDER_ID, COUNT(ITEM_ID)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 AS NUM_ITEMS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FROM ORDER_DETAILS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 GROUP BY ORDER_ID  HAVING NUM_ITEMS &gt; 12)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AS NUM_ORDERS 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C7D059-4218-272C-0AF6-BA425E844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11" y="4484325"/>
            <a:ext cx="2445905" cy="12117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895922-DE15-BEF5-2EC9-334736073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41" y="4757136"/>
            <a:ext cx="2618366" cy="13414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1629" y="7960016"/>
            <a:ext cx="9144000" cy="4782218"/>
          </a:xfrm>
          <a:custGeom>
            <a:avLst/>
            <a:gdLst/>
            <a:ahLst/>
            <a:cxnLst/>
            <a:rect l="l" t="t" r="r" b="b"/>
            <a:pathLst>
              <a:path w="9144000" h="4782218">
                <a:moveTo>
                  <a:pt x="0" y="0"/>
                </a:moveTo>
                <a:lnTo>
                  <a:pt x="9144000" y="0"/>
                </a:lnTo>
                <a:lnTo>
                  <a:pt x="9144000" y="4782218"/>
                </a:lnTo>
                <a:lnTo>
                  <a:pt x="0" y="478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60" t="-593" b="-1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70497"/>
            <a:ext cx="8561809" cy="3284719"/>
          </a:xfrm>
          <a:custGeom>
            <a:avLst/>
            <a:gdLst/>
            <a:ahLst/>
            <a:cxnLst/>
            <a:rect l="l" t="t" r="r" b="b"/>
            <a:pathLst>
              <a:path w="8561809" h="3284719">
                <a:moveTo>
                  <a:pt x="0" y="0"/>
                </a:moveTo>
                <a:lnTo>
                  <a:pt x="8561809" y="0"/>
                </a:lnTo>
                <a:lnTo>
                  <a:pt x="8561809" y="3284719"/>
                </a:lnTo>
                <a:lnTo>
                  <a:pt x="0" y="328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60212" y="543993"/>
            <a:ext cx="12637863" cy="75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5799">
                <a:solidFill>
                  <a:srgbClr val="48221F"/>
                </a:solidFill>
                <a:latin typeface="Sensei"/>
              </a:rPr>
              <a:t>3.ANALYZING CUSTOMER BEHAVIOUR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373" y="1389685"/>
            <a:ext cx="44713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1.Joining both the tables using Joins.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7230" y="2462025"/>
            <a:ext cx="5466369" cy="11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48221F"/>
                </a:solidFill>
                <a:latin typeface="Red Hat Display"/>
              </a:rPr>
              <a:t>SELECT *FROM ORDER_DETAILS OD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48221F"/>
                </a:solidFill>
                <a:latin typeface="Red Hat Display"/>
              </a:rPr>
              <a:t>LEFT JOIN MENU_ITEMS MI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48221F"/>
                </a:solidFill>
                <a:latin typeface="Red Hat Display"/>
              </a:rPr>
              <a:t>ON OD.ITEM_ID = MI.MENU_ITEM_ID;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606896" y="1857681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0162" y="3709462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1863" y="1410066"/>
            <a:ext cx="475059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2.What were the  most ordered items?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What categories were they in?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67243" y="2279442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40511" y="2689277"/>
            <a:ext cx="6823430" cy="2673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Red Hat Display"/>
              </a:rPr>
              <a:t>SELECT ITEM_NAME ,CATEGORY, COUNT(ORDER_DETAILS_ID) AS NUM_PURCHASES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Red Hat Display"/>
              </a:rPr>
              <a:t>FROM ORDER_DETAILS OD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Red Hat Display"/>
              </a:rPr>
              <a:t>LEFT JOIN MENU_ITEMS MI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Red Hat Display"/>
              </a:rPr>
              <a:t>ON  OD.ITEM_ID = MI.MENU_ITEM_ID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Red Hat Display"/>
              </a:rPr>
              <a:t>GROUP BY ITEM_NAME, CATEGORY 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Red Hat Display"/>
              </a:rPr>
              <a:t>ORDER BY NUM_PURCHASES DESC;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97770" y="5416045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44218D-0A37-67A2-E239-8785C4CB5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960" y="5416045"/>
            <a:ext cx="4961040" cy="48709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930309" y="2859695"/>
            <a:ext cx="4979667" cy="6908863"/>
            <a:chOff x="0" y="0"/>
            <a:chExt cx="3350260" cy="464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700" cy="2186940"/>
            </a:xfrm>
            <a:custGeom>
              <a:avLst/>
              <a:gdLst/>
              <a:ahLst/>
              <a:cxnLst/>
              <a:rect l="l" t="t" r="r" b="b"/>
              <a:pathLst>
                <a:path w="3314700" h="2186940">
                  <a:moveTo>
                    <a:pt x="3282950" y="0"/>
                  </a:moveTo>
                  <a:lnTo>
                    <a:pt x="1334770" y="0"/>
                  </a:lnTo>
                  <a:cubicBezTo>
                    <a:pt x="890270" y="17780"/>
                    <a:pt x="445770" y="53340"/>
                    <a:pt x="0" y="55880"/>
                  </a:cubicBezTo>
                  <a:cubicBezTo>
                    <a:pt x="2540" y="410210"/>
                    <a:pt x="20320" y="844550"/>
                    <a:pt x="39370" y="1198880"/>
                  </a:cubicBezTo>
                  <a:cubicBezTo>
                    <a:pt x="55880" y="1518920"/>
                    <a:pt x="72390" y="1838960"/>
                    <a:pt x="76200" y="2160270"/>
                  </a:cubicBezTo>
                  <a:cubicBezTo>
                    <a:pt x="294640" y="2159000"/>
                    <a:pt x="514350" y="2156460"/>
                    <a:pt x="732790" y="2152650"/>
                  </a:cubicBezTo>
                  <a:cubicBezTo>
                    <a:pt x="1225550" y="2145030"/>
                    <a:pt x="1718310" y="2137410"/>
                    <a:pt x="2211070" y="2151380"/>
                  </a:cubicBezTo>
                  <a:cubicBezTo>
                    <a:pt x="2579370" y="2161540"/>
                    <a:pt x="2946400" y="2186940"/>
                    <a:pt x="3314700" y="2184400"/>
                  </a:cubicBezTo>
                  <a:cubicBezTo>
                    <a:pt x="3314700" y="2142490"/>
                    <a:pt x="3313430" y="2100580"/>
                    <a:pt x="3313430" y="2058670"/>
                  </a:cubicBezTo>
                  <a:cubicBezTo>
                    <a:pt x="3305810" y="1399540"/>
                    <a:pt x="3284220" y="660400"/>
                    <a:pt x="3282950" y="0"/>
                  </a:cubicBezTo>
                  <a:close/>
                </a:path>
              </a:pathLst>
            </a:custGeom>
            <a:blipFill>
              <a:blip r:embed="rId2"/>
              <a:stretch>
                <a:fillRect t="-545" b="-5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7150" y="2434590"/>
              <a:ext cx="3294380" cy="2214880"/>
            </a:xfrm>
            <a:custGeom>
              <a:avLst/>
              <a:gdLst/>
              <a:ahLst/>
              <a:cxnLst/>
              <a:rect l="l" t="t" r="r" b="b"/>
              <a:pathLst>
                <a:path w="3294380" h="2214880">
                  <a:moveTo>
                    <a:pt x="3275330" y="1115060"/>
                  </a:moveTo>
                  <a:cubicBezTo>
                    <a:pt x="3266440" y="949960"/>
                    <a:pt x="3263900" y="784860"/>
                    <a:pt x="3262630" y="619760"/>
                  </a:cubicBezTo>
                  <a:cubicBezTo>
                    <a:pt x="3260090" y="426720"/>
                    <a:pt x="3260090" y="233680"/>
                    <a:pt x="3260090" y="41910"/>
                  </a:cubicBezTo>
                  <a:cubicBezTo>
                    <a:pt x="3105150" y="43180"/>
                    <a:pt x="2950210" y="39370"/>
                    <a:pt x="2795270" y="34290"/>
                  </a:cubicBezTo>
                  <a:cubicBezTo>
                    <a:pt x="2550160" y="26670"/>
                    <a:pt x="2303780" y="11430"/>
                    <a:pt x="2058670" y="6350"/>
                  </a:cubicBezTo>
                  <a:cubicBezTo>
                    <a:pt x="1812290" y="1270"/>
                    <a:pt x="1565910" y="0"/>
                    <a:pt x="1319530" y="2540"/>
                  </a:cubicBezTo>
                  <a:cubicBezTo>
                    <a:pt x="886460" y="5080"/>
                    <a:pt x="454660" y="15240"/>
                    <a:pt x="21590" y="17780"/>
                  </a:cubicBezTo>
                  <a:cubicBezTo>
                    <a:pt x="20320" y="285750"/>
                    <a:pt x="13970" y="553720"/>
                    <a:pt x="8890" y="820420"/>
                  </a:cubicBezTo>
                  <a:cubicBezTo>
                    <a:pt x="5080" y="993140"/>
                    <a:pt x="2540" y="1165860"/>
                    <a:pt x="0" y="1338580"/>
                  </a:cubicBezTo>
                  <a:lnTo>
                    <a:pt x="0" y="1414780"/>
                  </a:lnTo>
                  <a:cubicBezTo>
                    <a:pt x="8890" y="1676400"/>
                    <a:pt x="21590" y="1938020"/>
                    <a:pt x="30480" y="2199640"/>
                  </a:cubicBezTo>
                  <a:cubicBezTo>
                    <a:pt x="419100" y="2200910"/>
                    <a:pt x="807720" y="2212340"/>
                    <a:pt x="1196340" y="2214880"/>
                  </a:cubicBezTo>
                  <a:cubicBezTo>
                    <a:pt x="1280160" y="2211070"/>
                    <a:pt x="1363980" y="2207260"/>
                    <a:pt x="1447800" y="2204720"/>
                  </a:cubicBezTo>
                  <a:cubicBezTo>
                    <a:pt x="1714500" y="2197100"/>
                    <a:pt x="1982470" y="2199640"/>
                    <a:pt x="2249170" y="2198370"/>
                  </a:cubicBezTo>
                  <a:lnTo>
                    <a:pt x="3294380" y="2190750"/>
                  </a:lnTo>
                  <a:lnTo>
                    <a:pt x="3294380" y="1358900"/>
                  </a:lnTo>
                  <a:cubicBezTo>
                    <a:pt x="3285489" y="1276350"/>
                    <a:pt x="3279139" y="1196340"/>
                    <a:pt x="3275330" y="1115060"/>
                  </a:cubicBezTo>
                  <a:close/>
                </a:path>
              </a:pathLst>
            </a:custGeom>
            <a:blipFill>
              <a:blip r:embed="rId3"/>
              <a:stretch>
                <a:fillRect l="-395" r="-39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8445591" y="5731192"/>
            <a:ext cx="2699418" cy="2246081"/>
          </a:xfrm>
          <a:custGeom>
            <a:avLst/>
            <a:gdLst/>
            <a:ahLst/>
            <a:cxnLst/>
            <a:rect l="l" t="t" r="r" b="b"/>
            <a:pathLst>
              <a:path w="2699418" h="2246081">
                <a:moveTo>
                  <a:pt x="0" y="0"/>
                </a:moveTo>
                <a:lnTo>
                  <a:pt x="2699418" y="0"/>
                </a:lnTo>
                <a:lnTo>
                  <a:pt x="2699418" y="2246081"/>
                </a:lnTo>
                <a:lnTo>
                  <a:pt x="0" y="224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8459" y="432752"/>
            <a:ext cx="465415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3.What were the least ordered items?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What categories were they in?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Red Hat Displa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474018" y="1229967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9966" y="1728035"/>
            <a:ext cx="6751588" cy="345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Red Hat Display"/>
              </a:rPr>
              <a:t>SELECT ITEM_NAME ,CATEGORY, COUNT(ORDER_DETAILS_ID) AS NUM_PURCHASES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Red Hat Display"/>
              </a:rPr>
              <a:t>FROM ORDER_DETAILS OD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Red Hat Display"/>
              </a:rPr>
              <a:t>LEFT JOIN MENU_ITEMS MI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Red Hat Display"/>
              </a:rPr>
              <a:t>ON  OD.ITEM_ID = MI.MENU_ITEM_ID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Red Hat Display"/>
              </a:rPr>
              <a:t>GROUP BY ITEM_NAME, CATEGORY 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Red Hat Display"/>
              </a:rPr>
              <a:t>ORDER BY NUM_PURCHASES;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Red Hat Displa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5954" y="4787265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79965" y="496542"/>
            <a:ext cx="714017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4.What were the top 5 orders that spent the most money?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78166" y="9906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1579" y="4946332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35250" y="1733472"/>
            <a:ext cx="4645336" cy="2588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Red Hat Display"/>
              </a:rPr>
              <a:t>SELECT ORDER_ID,SUM(PRICE) AS TOTAL_SPENDFROM ORDER_DETAILS ODLEFT JOIN MENU_ITEMS MION OD.ITEM_ID = MI.MENU_ITEM_IDGROUP BY ORDER_IDORDER BY TOTAL_SPEND DESCLIMIT 5;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FC3A35-3AD4-8A7D-60CA-B299F8B50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6" y="5302567"/>
            <a:ext cx="4747283" cy="45266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276770" y="5143500"/>
            <a:ext cx="5181882" cy="4870969"/>
          </a:xfrm>
          <a:custGeom>
            <a:avLst/>
            <a:gdLst/>
            <a:ahLst/>
            <a:cxnLst/>
            <a:rect l="l" t="t" r="r" b="b"/>
            <a:pathLst>
              <a:path w="5181882" h="4870969">
                <a:moveTo>
                  <a:pt x="0" y="0"/>
                </a:moveTo>
                <a:lnTo>
                  <a:pt x="5181882" y="0"/>
                </a:lnTo>
                <a:lnTo>
                  <a:pt x="5181882" y="4870969"/>
                </a:lnTo>
                <a:lnTo>
                  <a:pt x="0" y="487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35711" y="606791"/>
            <a:ext cx="6655703" cy="773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5. View the details of the top 5 highest spend orders. What insights can you gather from the results?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69941" y="168733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67400" y="2284537"/>
            <a:ext cx="5295441" cy="2584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ed Hat Display"/>
              </a:rPr>
              <a:t>SELECT  CATEGORY, COUNT(ITEM_ID) AS NUM_ITEMSFROM ORDER_DETAILS ODLEFT JOIN MENU_ITEMS MI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ed Hat Display"/>
              </a:rPr>
              <a:t>ON OD.ITEM_ID = MI.MENU_ITEM_ID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ed Hat Display"/>
              </a:rPr>
              <a:t>WHERE ORDER_ID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ed Hat Display"/>
              </a:rPr>
              <a:t> IN( 440,2075,1957,330,2675)GROUP BY CATEGORY 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5239536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dirty="0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F37C7-86BD-2B50-8ACF-AE2740B7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563" y="5170714"/>
            <a:ext cx="2360873" cy="29585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67768" y="4436824"/>
            <a:ext cx="5459366" cy="6427825"/>
          </a:xfrm>
          <a:custGeom>
            <a:avLst/>
            <a:gdLst/>
            <a:ahLst/>
            <a:cxnLst/>
            <a:rect l="l" t="t" r="r" b="b"/>
            <a:pathLst>
              <a:path w="5459366" h="6427825">
                <a:moveTo>
                  <a:pt x="0" y="0"/>
                </a:moveTo>
                <a:lnTo>
                  <a:pt x="5459367" y="0"/>
                </a:lnTo>
                <a:lnTo>
                  <a:pt x="5459367" y="6427826"/>
                </a:lnTo>
                <a:lnTo>
                  <a:pt x="0" y="642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045699" y="683984"/>
            <a:ext cx="10574664" cy="82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320">
                <a:solidFill>
                  <a:srgbClr val="48221F"/>
                </a:solidFill>
                <a:latin typeface="Sensei"/>
              </a:rPr>
              <a:t>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467" y="1451352"/>
            <a:ext cx="9248713" cy="762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1. There are 32 new dishes on the menu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2. Count of dishes from different categories American 6 , Asian 8, 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Italian 9, Mexican 9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613834"/>
                </a:solidFill>
                <a:latin typeface="Red Hat Display"/>
              </a:rPr>
              <a:t>3. Edamame from Asian is the least expensive ($5)</a:t>
            </a:r>
          </a:p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4. Shrimp Scampi from Italian is the most expensive ($19.95)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5. Italian dishes are the most expensive (Average price $16.75)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6. American dishes are most affordable (Average price $10.07)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7. Total Orders 5370, Number of items ordered 12234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8. Maximum Items per order is 14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9. Most ordered items are American (Hamburger (5.08%)) and Asian (Edamame (5.06%))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10. Highest spending order $192.15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11. 'Customers spent the most on the 'Korean Beef Bowl' from Asian category, 'Spaghetti &amp; Meatballs' from Italian, 'Steak Torta' from Mexican, 'Cheeseburger' from Mexican.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12. Despite the higher prices of Italian dishes, customers still prefer to purchase them.</a:t>
            </a:r>
          </a:p>
          <a:p>
            <a:pPr algn="just">
              <a:lnSpc>
                <a:spcPts val="3400"/>
              </a:lnSpc>
            </a:pPr>
            <a:endParaRPr lang="en-US" sz="2266">
              <a:solidFill>
                <a:srgbClr val="613834"/>
              </a:solidFill>
              <a:latin typeface="Red Hat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29202" y="773694"/>
            <a:ext cx="10574664" cy="82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320">
                <a:solidFill>
                  <a:srgbClr val="48221F"/>
                </a:solidFill>
                <a:latin typeface="Sensei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3180" y="1663152"/>
            <a:ext cx="838854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What Cuisines do our top spenders usually like to order from?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57686" y="2651815"/>
            <a:ext cx="7679531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The  Highest Spent Orders tend to spend a lot on </a:t>
            </a:r>
            <a:r>
              <a:rPr lang="en-US" sz="2199">
                <a:solidFill>
                  <a:srgbClr val="613834"/>
                </a:solidFill>
                <a:latin typeface="Red Hat Display Bold"/>
              </a:rPr>
              <a:t>Italian food.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We should keep these expensive Italian foods in our menu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because people seem to be ordering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 them a lot ,especially our highest spend customers.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2906" y="3804102"/>
            <a:ext cx="10022188" cy="8155556"/>
          </a:xfrm>
          <a:custGeom>
            <a:avLst/>
            <a:gdLst/>
            <a:ahLst/>
            <a:cxnLst/>
            <a:rect l="l" t="t" r="r" b="b"/>
            <a:pathLst>
              <a:path w="10022188" h="8155556">
                <a:moveTo>
                  <a:pt x="0" y="0"/>
                </a:moveTo>
                <a:lnTo>
                  <a:pt x="10022188" y="0"/>
                </a:lnTo>
                <a:lnTo>
                  <a:pt x="10022188" y="8155556"/>
                </a:lnTo>
                <a:lnTo>
                  <a:pt x="0" y="815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56306" y="448718"/>
            <a:ext cx="8575388" cy="252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4"/>
              </a:lnSpc>
            </a:pPr>
            <a:r>
              <a:rPr lang="en-US" sz="12973">
                <a:solidFill>
                  <a:srgbClr val="613834"/>
                </a:solidFill>
                <a:latin typeface="Sensei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7574667">
            <a:off x="13727188" y="4239061"/>
            <a:ext cx="5972752" cy="7362406"/>
          </a:xfrm>
          <a:custGeom>
            <a:avLst/>
            <a:gdLst/>
            <a:ahLst/>
            <a:cxnLst/>
            <a:rect l="l" t="t" r="r" b="b"/>
            <a:pathLst>
              <a:path w="5972752" h="7362406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54180">
            <a:off x="-2336157" y="5869887"/>
            <a:ext cx="8573839" cy="5615865"/>
          </a:xfrm>
          <a:custGeom>
            <a:avLst/>
            <a:gdLst/>
            <a:ahLst/>
            <a:cxnLst/>
            <a:rect l="l" t="t" r="r" b="b"/>
            <a:pathLst>
              <a:path w="8573839" h="5615865">
                <a:moveTo>
                  <a:pt x="0" y="0"/>
                </a:moveTo>
                <a:lnTo>
                  <a:pt x="8573840" y="0"/>
                </a:lnTo>
                <a:lnTo>
                  <a:pt x="8573840" y="5615865"/>
                </a:lnTo>
                <a:lnTo>
                  <a:pt x="0" y="561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394004" y="2166062"/>
            <a:ext cx="34999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613834"/>
                </a:solidFill>
                <a:latin typeface="Red Hat Display"/>
              </a:rPr>
              <a:t>SQL 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04112" y="2980759"/>
            <a:ext cx="2479774" cy="84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613834"/>
                </a:solidFill>
                <a:latin typeface="Red Hat Display"/>
              </a:rPr>
              <a:t>BY 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613834"/>
                </a:solidFill>
                <a:latin typeface="Red Hat Display"/>
              </a:rPr>
              <a:t>SRI KANTH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6291" y="1295400"/>
            <a:ext cx="17375418" cy="346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>
                <a:solidFill>
                  <a:srgbClr val="613834"/>
                </a:solidFill>
                <a:latin typeface="Sensei"/>
              </a:rPr>
              <a:t>THE TASTE OF WORLD CAFE</a:t>
            </a:r>
          </a:p>
        </p:txBody>
      </p:sp>
      <p:sp>
        <p:nvSpPr>
          <p:cNvPr id="3" name="Freeform 3"/>
          <p:cNvSpPr/>
          <p:nvPr/>
        </p:nvSpPr>
        <p:spPr>
          <a:xfrm>
            <a:off x="3199562" y="4353912"/>
            <a:ext cx="2473852" cy="1997636"/>
          </a:xfrm>
          <a:custGeom>
            <a:avLst/>
            <a:gdLst/>
            <a:ahLst/>
            <a:cxnLst/>
            <a:rect l="l" t="t" r="r" b="b"/>
            <a:pathLst>
              <a:path w="2473852" h="1997636">
                <a:moveTo>
                  <a:pt x="0" y="0"/>
                </a:moveTo>
                <a:lnTo>
                  <a:pt x="2473853" y="0"/>
                </a:lnTo>
                <a:lnTo>
                  <a:pt x="2473853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52098" y="7219585"/>
            <a:ext cx="7898653" cy="63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999">
                <a:solidFill>
                  <a:srgbClr val="613834"/>
                </a:solidFill>
                <a:latin typeface="Red Hat Display"/>
              </a:rPr>
              <a:t>Dishes    Start</a:t>
            </a:r>
          </a:p>
        </p:txBody>
      </p:sp>
      <p:sp>
        <p:nvSpPr>
          <p:cNvPr id="5" name="Freeform 5"/>
          <p:cNvSpPr/>
          <p:nvPr/>
        </p:nvSpPr>
        <p:spPr>
          <a:xfrm>
            <a:off x="7601424" y="4353912"/>
            <a:ext cx="3085152" cy="1997636"/>
          </a:xfrm>
          <a:custGeom>
            <a:avLst/>
            <a:gdLst/>
            <a:ahLst/>
            <a:cxnLst/>
            <a:rect l="l" t="t" r="r" b="b"/>
            <a:pathLst>
              <a:path w="3085152" h="1997636">
                <a:moveTo>
                  <a:pt x="0" y="0"/>
                </a:moveTo>
                <a:lnTo>
                  <a:pt x="3085152" y="0"/>
                </a:lnTo>
                <a:lnTo>
                  <a:pt x="3085152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7656" y="7210059"/>
            <a:ext cx="405385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000">
                <a:solidFill>
                  <a:srgbClr val="613834"/>
                </a:solidFill>
                <a:latin typeface="Red Hat Display"/>
              </a:rPr>
              <a:t>From    5$</a:t>
            </a:r>
          </a:p>
        </p:txBody>
      </p:sp>
      <p:sp>
        <p:nvSpPr>
          <p:cNvPr id="7" name="Freeform 7"/>
          <p:cNvSpPr/>
          <p:nvPr/>
        </p:nvSpPr>
        <p:spPr>
          <a:xfrm>
            <a:off x="12369036" y="4353912"/>
            <a:ext cx="2964951" cy="1997636"/>
          </a:xfrm>
          <a:custGeom>
            <a:avLst/>
            <a:gdLst/>
            <a:ahLst/>
            <a:cxnLst/>
            <a:rect l="l" t="t" r="r" b="b"/>
            <a:pathLst>
              <a:path w="2964951" h="1997636">
                <a:moveTo>
                  <a:pt x="0" y="0"/>
                </a:moveTo>
                <a:lnTo>
                  <a:pt x="2964951" y="0"/>
                </a:lnTo>
                <a:lnTo>
                  <a:pt x="2964951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02480" y="8700397"/>
            <a:ext cx="4053856" cy="56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>
                <a:solidFill>
                  <a:srgbClr val="613834"/>
                </a:solidFill>
                <a:latin typeface="Red Hat Display Bold"/>
              </a:rPr>
              <a:t>ORDER NOW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3105" y="4225856"/>
            <a:ext cx="11861790" cy="8074396"/>
          </a:xfrm>
          <a:custGeom>
            <a:avLst/>
            <a:gdLst/>
            <a:ahLst/>
            <a:cxnLst/>
            <a:rect l="l" t="t" r="r" b="b"/>
            <a:pathLst>
              <a:path w="11861790" h="8074396">
                <a:moveTo>
                  <a:pt x="0" y="0"/>
                </a:moveTo>
                <a:lnTo>
                  <a:pt x="11861790" y="0"/>
                </a:lnTo>
                <a:lnTo>
                  <a:pt x="11861790" y="8074396"/>
                </a:lnTo>
                <a:lnTo>
                  <a:pt x="0" y="807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" r="-5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33176" y="6595514"/>
            <a:ext cx="2524748" cy="3417594"/>
          </a:xfrm>
          <a:custGeom>
            <a:avLst/>
            <a:gdLst/>
            <a:ahLst/>
            <a:cxnLst/>
            <a:rect l="l" t="t" r="r" b="b"/>
            <a:pathLst>
              <a:path w="2524748" h="3417594">
                <a:moveTo>
                  <a:pt x="0" y="0"/>
                </a:moveTo>
                <a:lnTo>
                  <a:pt x="2524747" y="0"/>
                </a:lnTo>
                <a:lnTo>
                  <a:pt x="2524747" y="3417595"/>
                </a:lnTo>
                <a:lnTo>
                  <a:pt x="0" y="341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0826" y="571164"/>
            <a:ext cx="10115870" cy="351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THE ASSIGNMENT :</a:t>
            </a:r>
          </a:p>
          <a:p>
            <a:pPr algn="ctr">
              <a:lnSpc>
                <a:spcPts val="4038"/>
              </a:lnSpc>
            </a:pPr>
            <a:endParaRPr lang="en-US" sz="2884">
              <a:solidFill>
                <a:srgbClr val="000000"/>
              </a:solidFill>
              <a:latin typeface="Red Hat Display"/>
            </a:endParaRPr>
          </a:p>
          <a:p>
            <a:pPr algn="ctr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The Taste of the World Café debuted a new menu at the start of the year 2023.</a:t>
            </a:r>
          </a:p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We’ve been asked to analyze the customer data to see which dishes are doing well and not doing well.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4377" y="1360957"/>
            <a:ext cx="8733263" cy="6388353"/>
          </a:xfrm>
          <a:custGeom>
            <a:avLst/>
            <a:gdLst/>
            <a:ahLst/>
            <a:cxnLst/>
            <a:rect l="l" t="t" r="r" b="b"/>
            <a:pathLst>
              <a:path w="8733263" h="6388353">
                <a:moveTo>
                  <a:pt x="0" y="0"/>
                </a:moveTo>
                <a:lnTo>
                  <a:pt x="8733263" y="0"/>
                </a:lnTo>
                <a:lnTo>
                  <a:pt x="8733263" y="6388352"/>
                </a:lnTo>
                <a:lnTo>
                  <a:pt x="0" y="638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4" b="-3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127844"/>
            <a:ext cx="8255677" cy="225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8999">
                <a:solidFill>
                  <a:srgbClr val="613834"/>
                </a:solidFill>
                <a:latin typeface="Sensei"/>
              </a:rPr>
              <a:t>THE OBJECTIVES:</a:t>
            </a:r>
          </a:p>
          <a:p>
            <a:pPr algn="ctr">
              <a:lnSpc>
                <a:spcPts val="8535"/>
              </a:lnSpc>
            </a:pPr>
            <a:endParaRPr lang="en-US" sz="8999">
              <a:solidFill>
                <a:srgbClr val="613834"/>
              </a:solidFill>
              <a:latin typeface="Sens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92570" y="4112311"/>
            <a:ext cx="7727938" cy="385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1.Explore the menu_items table to get an idea of what’s on the menu.</a:t>
            </a:r>
          </a:p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2.Explore order_details table to get an idea of price range and date range.</a:t>
            </a:r>
          </a:p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3. Use both tables to understand how customers are reacting to the new menu.</a:t>
            </a:r>
          </a:p>
          <a:p>
            <a:pPr algn="ctr">
              <a:lnSpc>
                <a:spcPts val="4403"/>
              </a:lnSpc>
            </a:pPr>
            <a:endParaRPr lang="en-US" sz="2935">
              <a:solidFill>
                <a:srgbClr val="613834"/>
              </a:solidFill>
              <a:latin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3495" y="5605780"/>
            <a:ext cx="3334758" cy="3587739"/>
          </a:xfrm>
          <a:custGeom>
            <a:avLst/>
            <a:gdLst/>
            <a:ahLst/>
            <a:cxnLst/>
            <a:rect l="l" t="t" r="r" b="b"/>
            <a:pathLst>
              <a:path w="3334758" h="3587739">
                <a:moveTo>
                  <a:pt x="0" y="0"/>
                </a:moveTo>
                <a:lnTo>
                  <a:pt x="3334758" y="0"/>
                </a:lnTo>
                <a:lnTo>
                  <a:pt x="3334758" y="3587739"/>
                </a:lnTo>
                <a:lnTo>
                  <a:pt x="0" y="35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08423" y="5605780"/>
            <a:ext cx="3614523" cy="3537618"/>
          </a:xfrm>
          <a:custGeom>
            <a:avLst/>
            <a:gdLst/>
            <a:ahLst/>
            <a:cxnLst/>
            <a:rect l="l" t="t" r="r" b="b"/>
            <a:pathLst>
              <a:path w="3614523" h="3537618">
                <a:moveTo>
                  <a:pt x="0" y="0"/>
                </a:moveTo>
                <a:lnTo>
                  <a:pt x="3614523" y="0"/>
                </a:lnTo>
                <a:lnTo>
                  <a:pt x="3614523" y="3537618"/>
                </a:lnTo>
                <a:lnTo>
                  <a:pt x="0" y="353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40740" y="4012656"/>
            <a:ext cx="1417390" cy="951676"/>
          </a:xfrm>
          <a:custGeom>
            <a:avLst/>
            <a:gdLst/>
            <a:ahLst/>
            <a:cxnLst/>
            <a:rect l="l" t="t" r="r" b="b"/>
            <a:pathLst>
              <a:path w="1417390" h="951676">
                <a:moveTo>
                  <a:pt x="0" y="0"/>
                </a:moveTo>
                <a:lnTo>
                  <a:pt x="1417390" y="0"/>
                </a:lnTo>
                <a:lnTo>
                  <a:pt x="1417390" y="951676"/>
                </a:lnTo>
                <a:lnTo>
                  <a:pt x="0" y="95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66185" y="5177371"/>
            <a:ext cx="7523420" cy="3966027"/>
          </a:xfrm>
          <a:custGeom>
            <a:avLst/>
            <a:gdLst/>
            <a:ahLst/>
            <a:cxnLst/>
            <a:rect l="l" t="t" r="r" b="b"/>
            <a:pathLst>
              <a:path w="7523420" h="3966027">
                <a:moveTo>
                  <a:pt x="0" y="0"/>
                </a:moveTo>
                <a:lnTo>
                  <a:pt x="7523420" y="0"/>
                </a:lnTo>
                <a:lnTo>
                  <a:pt x="7523420" y="3966027"/>
                </a:lnTo>
                <a:lnTo>
                  <a:pt x="0" y="3966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6" t="-161" b="-16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3533" y="721706"/>
            <a:ext cx="5872876" cy="147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5799">
                <a:solidFill>
                  <a:srgbClr val="613834"/>
                </a:solidFill>
                <a:latin typeface="Sensei"/>
              </a:rPr>
              <a:t> 1.Exploring Menu_items table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385" y="2620415"/>
            <a:ext cx="421198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1.Exploring menu_item tables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2818" y="3673154"/>
            <a:ext cx="2928938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SELECT *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from menu_items;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66379" y="2368229"/>
            <a:ext cx="6603504" cy="84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613834"/>
                </a:solidFill>
                <a:latin typeface="Red Hat Display"/>
              </a:rPr>
              <a:t>SELECT COUNT(*)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613834"/>
                </a:solidFill>
                <a:latin typeface="Red Hat Display"/>
              </a:rPr>
              <a:t> FROM MENU_ITEMS;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8002" y="1840544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75060" y="335501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76842" y="1236766"/>
            <a:ext cx="656257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2.Total number of items on the Menu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84946" y="3345222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112" y="4977807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070" y="6678485"/>
            <a:ext cx="4305062" cy="3363330"/>
          </a:xfrm>
          <a:custGeom>
            <a:avLst/>
            <a:gdLst/>
            <a:ahLst/>
            <a:cxnLst/>
            <a:rect l="l" t="t" r="r" b="b"/>
            <a:pathLst>
              <a:path w="4305062" h="3363330">
                <a:moveTo>
                  <a:pt x="0" y="0"/>
                </a:moveTo>
                <a:lnTo>
                  <a:pt x="4305062" y="0"/>
                </a:lnTo>
                <a:lnTo>
                  <a:pt x="4305062" y="3363330"/>
                </a:lnTo>
                <a:lnTo>
                  <a:pt x="0" y="336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2724" y="479231"/>
            <a:ext cx="344046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Red Hat Display"/>
              </a:rPr>
              <a:t>3.How many Items are</a:t>
            </a:r>
          </a:p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Red Hat Display"/>
              </a:rPr>
              <a:t>there in each category?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8565" y="15688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479797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dirty="0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8891" y="547370"/>
            <a:ext cx="449758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4.What are the Most expensive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 items on the menu?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81570" y="1483075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9353" y="15688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3155" y="650908"/>
            <a:ext cx="582484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5.What are the Least expensive items on the Menu?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45623" y="4012280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16411" y="4012280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FB0FA-E589-EF25-20E2-C97460EC2910}"/>
              </a:ext>
            </a:extLst>
          </p:cNvPr>
          <p:cNvSpPr txBox="1"/>
          <p:nvPr/>
        </p:nvSpPr>
        <p:spPr>
          <a:xfrm>
            <a:off x="572724" y="2050320"/>
            <a:ext cx="57518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d Hat Display" panose="020B0604020202020204" charset="0"/>
              </a:rPr>
              <a:t>SELECT CATEGORY,COUNT(MENU_ITEM_ID) AS NUM_DISHES</a:t>
            </a:r>
          </a:p>
          <a:p>
            <a:r>
              <a:rPr lang="en-US" sz="2400" dirty="0">
                <a:latin typeface="Red Hat Display" panose="020B0604020202020204" charset="0"/>
              </a:rPr>
              <a:t> FROM MENU_ITEMS</a:t>
            </a:r>
          </a:p>
          <a:p>
            <a:r>
              <a:rPr lang="en-US" sz="2400" dirty="0">
                <a:latin typeface="Red Hat Display" panose="020B0604020202020204" charset="0"/>
              </a:rPr>
              <a:t> GROUP BY CATEGORY ; </a:t>
            </a:r>
            <a:endParaRPr lang="en-IN" sz="2400" dirty="0">
              <a:latin typeface="Red Hat Display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20F12F-A82F-BFAE-7A65-6532C86F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63" y="4280531"/>
            <a:ext cx="3499641" cy="19291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40E841-79E1-31E2-A626-9EE45703C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218" y="4479797"/>
            <a:ext cx="5680636" cy="49727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637A97-2EDB-3091-342A-B23C1BB58267}"/>
              </a:ext>
            </a:extLst>
          </p:cNvPr>
          <p:cNvSpPr txBox="1"/>
          <p:nvPr/>
        </p:nvSpPr>
        <p:spPr>
          <a:xfrm>
            <a:off x="13293291" y="2272783"/>
            <a:ext cx="3702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d Hat Display" panose="020B0604020202020204" charset="0"/>
              </a:rPr>
              <a:t>SELECT * </a:t>
            </a:r>
          </a:p>
          <a:p>
            <a:r>
              <a:rPr lang="en-US" sz="2400" dirty="0">
                <a:latin typeface="Red Hat Display" panose="020B0604020202020204" charset="0"/>
              </a:rPr>
              <a:t>FROM </a:t>
            </a:r>
            <a:r>
              <a:rPr lang="en-US" sz="2400" dirty="0" err="1">
                <a:latin typeface="Red Hat Display" panose="020B0604020202020204" charset="0"/>
              </a:rPr>
              <a:t>menu_items</a:t>
            </a:r>
            <a:endParaRPr lang="en-US" sz="2400" dirty="0">
              <a:latin typeface="Red Hat Display" panose="020B0604020202020204" charset="0"/>
            </a:endParaRPr>
          </a:p>
          <a:p>
            <a:r>
              <a:rPr lang="en-US" sz="2400" dirty="0">
                <a:latin typeface="Red Hat Display" panose="020B0604020202020204" charset="0"/>
              </a:rPr>
              <a:t> where category = 'Italian’ </a:t>
            </a:r>
          </a:p>
          <a:p>
            <a:r>
              <a:rPr lang="en-US" sz="2400" dirty="0">
                <a:latin typeface="Red Hat Display" panose="020B0604020202020204" charset="0"/>
              </a:rPr>
              <a:t>order by price;  </a:t>
            </a:r>
            <a:endParaRPr lang="en-IN" sz="2400" dirty="0">
              <a:latin typeface="Red Hat Display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499B00-327F-39D1-F70E-322B2499A1C5}"/>
              </a:ext>
            </a:extLst>
          </p:cNvPr>
          <p:cNvSpPr txBox="1"/>
          <p:nvPr/>
        </p:nvSpPr>
        <p:spPr>
          <a:xfrm>
            <a:off x="7619511" y="2183827"/>
            <a:ext cx="4166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ed Hat Display" panose="020B0604020202020204" charset="0"/>
              </a:rPr>
              <a:t>SELECT *</a:t>
            </a:r>
          </a:p>
          <a:p>
            <a:r>
              <a:rPr lang="en-US" sz="2400" dirty="0">
                <a:latin typeface="Red Hat Display" panose="020B0604020202020204" charset="0"/>
              </a:rPr>
              <a:t> FROM </a:t>
            </a:r>
            <a:r>
              <a:rPr lang="en-US" sz="2400" dirty="0" err="1">
                <a:latin typeface="Red Hat Display" panose="020B0604020202020204" charset="0"/>
              </a:rPr>
              <a:t>menu_items</a:t>
            </a:r>
            <a:r>
              <a:rPr lang="en-US" sz="2400" dirty="0">
                <a:latin typeface="Red Hat Display" panose="020B0604020202020204" charset="0"/>
              </a:rPr>
              <a:t> </a:t>
            </a:r>
          </a:p>
          <a:p>
            <a:r>
              <a:rPr lang="en-US" sz="2400" dirty="0">
                <a:latin typeface="Red Hat Display" panose="020B0604020202020204" charset="0"/>
              </a:rPr>
              <a:t>where category = 'Italian’ </a:t>
            </a:r>
          </a:p>
          <a:p>
            <a:r>
              <a:rPr lang="en-US" sz="2400" dirty="0">
                <a:latin typeface="Red Hat Display" panose="020B0604020202020204" charset="0"/>
              </a:rPr>
              <a:t>order by price desc;</a:t>
            </a:r>
            <a:endParaRPr lang="en-IN" sz="2400" dirty="0">
              <a:latin typeface="Red Hat Display" panose="020B060402020202020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E28C9-5814-DF98-A50C-9E2F6523B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479797"/>
            <a:ext cx="5791199" cy="4972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6693" y="4106118"/>
            <a:ext cx="4433971" cy="2074764"/>
          </a:xfrm>
          <a:custGeom>
            <a:avLst/>
            <a:gdLst/>
            <a:ahLst/>
            <a:cxnLst/>
            <a:rect l="l" t="t" r="r" b="b"/>
            <a:pathLst>
              <a:path w="4433971" h="2074764">
                <a:moveTo>
                  <a:pt x="0" y="0"/>
                </a:moveTo>
                <a:lnTo>
                  <a:pt x="4433970" y="0"/>
                </a:lnTo>
                <a:lnTo>
                  <a:pt x="4433970" y="2074764"/>
                </a:lnTo>
                <a:lnTo>
                  <a:pt x="0" y="207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8311" y="4316974"/>
            <a:ext cx="4574613" cy="2666000"/>
          </a:xfrm>
          <a:custGeom>
            <a:avLst/>
            <a:gdLst/>
            <a:ahLst/>
            <a:cxnLst/>
            <a:rect l="l" t="t" r="r" b="b"/>
            <a:pathLst>
              <a:path w="4574613" h="2666000">
                <a:moveTo>
                  <a:pt x="0" y="0"/>
                </a:moveTo>
                <a:lnTo>
                  <a:pt x="4574613" y="0"/>
                </a:lnTo>
                <a:lnTo>
                  <a:pt x="4574613" y="2665999"/>
                </a:lnTo>
                <a:lnTo>
                  <a:pt x="0" y="266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46501" y="7353143"/>
            <a:ext cx="4856119" cy="2664795"/>
          </a:xfrm>
          <a:custGeom>
            <a:avLst/>
            <a:gdLst/>
            <a:ahLst/>
            <a:cxnLst/>
            <a:rect l="l" t="t" r="r" b="b"/>
            <a:pathLst>
              <a:path w="4856119" h="2664795">
                <a:moveTo>
                  <a:pt x="0" y="0"/>
                </a:moveTo>
                <a:lnTo>
                  <a:pt x="4856118" y="0"/>
                </a:lnTo>
                <a:lnTo>
                  <a:pt x="4856118" y="2664795"/>
                </a:lnTo>
                <a:lnTo>
                  <a:pt x="0" y="2664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7031" y="6618857"/>
            <a:ext cx="4248852" cy="3399081"/>
          </a:xfrm>
          <a:custGeom>
            <a:avLst/>
            <a:gdLst/>
            <a:ahLst/>
            <a:cxnLst/>
            <a:rect l="l" t="t" r="r" b="b"/>
            <a:pathLst>
              <a:path w="4248852" h="3399081">
                <a:moveTo>
                  <a:pt x="0" y="0"/>
                </a:moveTo>
                <a:lnTo>
                  <a:pt x="4248852" y="0"/>
                </a:lnTo>
                <a:lnTo>
                  <a:pt x="4248852" y="3399081"/>
                </a:lnTo>
                <a:lnTo>
                  <a:pt x="0" y="339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1415" y="467710"/>
            <a:ext cx="5790763" cy="97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6.(a)What re the most and least expensive American items on the menu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84293" y="577565"/>
            <a:ext cx="618053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613834"/>
                </a:solidFill>
                <a:latin typeface="Red Hat Display"/>
              </a:rPr>
              <a:t>6.(b) What are the most and</a:t>
            </a:r>
          </a:p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613834"/>
                </a:solidFill>
                <a:latin typeface="Red Hat Display"/>
              </a:rPr>
              <a:t> least expensive Italian items on the Menu?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4314" y="15688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03543" y="19795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4401" y="359056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0841" y="3695997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7941" y="5544248"/>
            <a:ext cx="6935367" cy="5426925"/>
          </a:xfrm>
          <a:custGeom>
            <a:avLst/>
            <a:gdLst/>
            <a:ahLst/>
            <a:cxnLst/>
            <a:rect l="l" t="t" r="r" b="b"/>
            <a:pathLst>
              <a:path w="6935367" h="5426925">
                <a:moveTo>
                  <a:pt x="0" y="0"/>
                </a:moveTo>
                <a:lnTo>
                  <a:pt x="6935367" y="0"/>
                </a:lnTo>
                <a:lnTo>
                  <a:pt x="6935367" y="5426924"/>
                </a:lnTo>
                <a:lnTo>
                  <a:pt x="0" y="542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621595" flipV="1">
            <a:off x="-1414568" y="-1143042"/>
            <a:ext cx="6935367" cy="5426925"/>
          </a:xfrm>
          <a:custGeom>
            <a:avLst/>
            <a:gdLst/>
            <a:ahLst/>
            <a:cxnLst/>
            <a:rect l="l" t="t" r="r" b="b"/>
            <a:pathLst>
              <a:path w="6935367" h="5426925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85507" y="4444530"/>
            <a:ext cx="2978473" cy="1938047"/>
          </a:xfrm>
          <a:custGeom>
            <a:avLst/>
            <a:gdLst/>
            <a:ahLst/>
            <a:cxnLst/>
            <a:rect l="l" t="t" r="r" b="b"/>
            <a:pathLst>
              <a:path w="2978473" h="1938047">
                <a:moveTo>
                  <a:pt x="0" y="0"/>
                </a:moveTo>
                <a:lnTo>
                  <a:pt x="2978473" y="0"/>
                </a:lnTo>
                <a:lnTo>
                  <a:pt x="2978473" y="1938047"/>
                </a:lnTo>
                <a:lnTo>
                  <a:pt x="0" y="1938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5772" y="7166698"/>
            <a:ext cx="5621842" cy="2719566"/>
          </a:xfrm>
          <a:custGeom>
            <a:avLst/>
            <a:gdLst/>
            <a:ahLst/>
            <a:cxnLst/>
            <a:rect l="l" t="t" r="r" b="b"/>
            <a:pathLst>
              <a:path w="5621842" h="2719566">
                <a:moveTo>
                  <a:pt x="0" y="0"/>
                </a:moveTo>
                <a:lnTo>
                  <a:pt x="5621841" y="0"/>
                </a:lnTo>
                <a:lnTo>
                  <a:pt x="5621841" y="2719566"/>
                </a:lnTo>
                <a:lnTo>
                  <a:pt x="0" y="271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72863" y="-90012"/>
            <a:ext cx="3935245" cy="4114800"/>
          </a:xfrm>
          <a:custGeom>
            <a:avLst/>
            <a:gdLst/>
            <a:ahLst/>
            <a:cxnLst/>
            <a:rect l="l" t="t" r="r" b="b"/>
            <a:pathLst>
              <a:path w="3935245" h="4114800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29439" y="2488530"/>
            <a:ext cx="384750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7.What is the average dish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price in each category?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6649" y="4622344"/>
            <a:ext cx="583197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ROUND(AVG(PRICE),2) AS AVERAGE_PRICE </a:t>
            </a:r>
          </a:p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0397" y="3986688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85507" y="3986688"/>
            <a:ext cx="883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Canva Sans"/>
              </a:rPr>
              <a:t>Result: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4586">
            <a:off x="-2615084" y="1917036"/>
            <a:ext cx="12479363" cy="11184629"/>
          </a:xfrm>
          <a:custGeom>
            <a:avLst/>
            <a:gdLst/>
            <a:ahLst/>
            <a:cxnLst/>
            <a:rect l="l" t="t" r="r" b="b"/>
            <a:pathLst>
              <a:path w="12479363" h="11184629">
                <a:moveTo>
                  <a:pt x="0" y="0"/>
                </a:moveTo>
                <a:lnTo>
                  <a:pt x="12479363" y="0"/>
                </a:lnTo>
                <a:lnTo>
                  <a:pt x="12479363" y="11184629"/>
                </a:lnTo>
                <a:lnTo>
                  <a:pt x="0" y="1118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46923" y="3271619"/>
            <a:ext cx="4641205" cy="4884059"/>
          </a:xfrm>
          <a:custGeom>
            <a:avLst/>
            <a:gdLst/>
            <a:ahLst/>
            <a:cxnLst/>
            <a:rect l="l" t="t" r="r" b="b"/>
            <a:pathLst>
              <a:path w="4641205" h="4884059">
                <a:moveTo>
                  <a:pt x="0" y="0"/>
                </a:moveTo>
                <a:lnTo>
                  <a:pt x="4641206" y="0"/>
                </a:lnTo>
                <a:lnTo>
                  <a:pt x="4641206" y="4884059"/>
                </a:lnTo>
                <a:lnTo>
                  <a:pt x="0" y="4884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6543" y="944348"/>
            <a:ext cx="6068367" cy="218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25"/>
              </a:lnSpc>
            </a:pPr>
            <a:r>
              <a:rPr lang="en-US" sz="5799">
                <a:solidFill>
                  <a:srgbClr val="613834"/>
                </a:solidFill>
                <a:latin typeface="Sensei"/>
              </a:rPr>
              <a:t>2.Exploring Order_details table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88997" y="995719"/>
            <a:ext cx="5790763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1.Explore order details table: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8565" y="162055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5075" y="2119770"/>
            <a:ext cx="451886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613834"/>
                </a:solidFill>
                <a:latin typeface="Red Hat Display"/>
              </a:rPr>
              <a:t>SELECT * FROM  ORDER_DETAILS;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46923" y="2683015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6281" y="552450"/>
            <a:ext cx="550545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2.What is the date range of the table?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93943" y="96266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25748" y="3094966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70392" y="1511732"/>
            <a:ext cx="4835723" cy="11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613834"/>
                </a:solidFill>
                <a:latin typeface="Red Hat Display"/>
              </a:rPr>
              <a:t>SELECT MIN(ORDER_DATE),MAX(ORDER_DATE) FROM ORDER_DETAILS;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52388" y="4727551"/>
            <a:ext cx="603561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3.How many orders were made during this date range?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79760" y="6350226"/>
            <a:ext cx="5771555" cy="77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613834"/>
                </a:solidFill>
                <a:latin typeface="Red Hat Display"/>
              </a:rPr>
              <a:t>SELECT COUNT(DISTINCT ORDER_ID) FROM ORDER_DETAILS;';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93943" y="5675548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13100" y="7246028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dirty="0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F72A9C-69E0-CFFC-C442-858DDB39B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785" y="3512758"/>
            <a:ext cx="4641205" cy="11712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6E0BAC-E20E-6434-F21A-0A4C47D0D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759" y="7946477"/>
            <a:ext cx="3768894" cy="18844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1143</Words>
  <Application>Microsoft Office PowerPoint</Application>
  <PresentationFormat>Custom</PresentationFormat>
  <Paragraphs>160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Sensei</vt:lpstr>
      <vt:lpstr>Red Hat Display</vt:lpstr>
      <vt:lpstr>Canva Sans</vt:lpstr>
      <vt:lpstr>Arial</vt:lpstr>
      <vt:lpstr>Calibri</vt:lpstr>
      <vt:lpstr>Red Hat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MENU PROPOSAL</dc:title>
  <dc:creator>srikanth suresh</dc:creator>
  <cp:lastModifiedBy>srikanth suresh</cp:lastModifiedBy>
  <cp:revision>11</cp:revision>
  <dcterms:created xsi:type="dcterms:W3CDTF">2006-08-16T00:00:00Z</dcterms:created>
  <dcterms:modified xsi:type="dcterms:W3CDTF">2024-07-23T16:20:55Z</dcterms:modified>
  <dc:identifier>DAGIfxqJFBg</dc:identifier>
</cp:coreProperties>
</file>